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1" r:id="rId6"/>
    <p:sldId id="260" r:id="rId7"/>
    <p:sldId id="277" r:id="rId8"/>
    <p:sldId id="262" r:id="rId9"/>
    <p:sldId id="263" r:id="rId10"/>
    <p:sldId id="264" r:id="rId11"/>
    <p:sldId id="280" r:id="rId12"/>
    <p:sldId id="265" r:id="rId13"/>
    <p:sldId id="278" r:id="rId14"/>
    <p:sldId id="279" r:id="rId15"/>
    <p:sldId id="266" r:id="rId16"/>
    <p:sldId id="267" r:id="rId17"/>
    <p:sldId id="276" r:id="rId18"/>
    <p:sldId id="281" r:id="rId19"/>
    <p:sldId id="268" r:id="rId20"/>
    <p:sldId id="269" r:id="rId21"/>
    <p:sldId id="271" r:id="rId22"/>
    <p:sldId id="270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6A650-325F-40BA-A4CA-F49C3A108577}" type="datetimeFigureOut">
              <a:rPr lang="en-US" smtClean="0"/>
              <a:t>3/10/20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D640C-D2E0-4B09-ACC0-F93D6E2B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8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D640C-D2E0-4B09-ACC0-F93D6E2BCE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0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4A677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8" name="Picture 4" descr="Logo gray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6356350"/>
            <a:ext cx="24384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reating-Value-4-image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918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7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8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6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0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8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5E1D2-CB41-4BCC-A82E-4388D6D29A24}" type="datetimeFigureOut">
              <a:rPr lang="en-US" smtClean="0"/>
              <a:t>3/10/20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1BD91-4676-416C-99CB-E63B0B00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1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4A677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42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.gov/about/offices/owb/owb-faq.s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.gov/about/offices/owb/owb-faq.s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Challenges In Domestic and Global Internal Investigations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Panel Discussion </a:t>
            </a:r>
          </a:p>
          <a:p>
            <a:r>
              <a:rPr lang="en-US" dirty="0"/>
              <a:t>Moderator: Anthony T. Lathrop</a:t>
            </a:r>
          </a:p>
        </p:txBody>
      </p:sp>
    </p:spTree>
    <p:extLst>
      <p:ext uri="{BB962C8B-B14F-4D97-AF65-F5344CB8AC3E}">
        <p14:creationId xmlns:p14="http://schemas.microsoft.com/office/powerpoint/2010/main" val="196842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 2011 Enforcement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900" b="1" dirty="0"/>
          </a:p>
          <a:p>
            <a:pPr marL="0" indent="0" algn="ctr">
              <a:buNone/>
            </a:pPr>
            <a:r>
              <a:rPr lang="en-US" sz="4900" b="1" dirty="0"/>
              <a:t>Obtained orders for $2.8 billion in penalties and disgorgement.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cap="small" dirty="0"/>
              <a:t>U.S. Securities and Exchange Commission, FY 2011 Performance and Accountability Report 13.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4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 2011 Enforcement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Criminal actions were filed in 134 </a:t>
            </a:r>
          </a:p>
          <a:p>
            <a:pPr marL="0" indent="0" algn="ctr">
              <a:buNone/>
            </a:pPr>
            <a:r>
              <a:rPr lang="en-US" dirty="0"/>
              <a:t>of the SEC’s 2011 investigations.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cap="small" dirty="0"/>
              <a:t>U.S. Securities and Exchange Commission, FY 2011 Performance and Accountability Report 66.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mercert\AppData\Local\Microsoft\Windows\Temporary Internet Files\Content.IE5\X6H7M506\MC9003206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0674"/>
            <a:ext cx="1712293" cy="198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21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 2011 Enforcement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SEC reports:</a:t>
            </a:r>
          </a:p>
          <a:p>
            <a:r>
              <a:rPr lang="en-US" dirty="0"/>
              <a:t>Utilizing “enhanced remedies available under the Dodd-Frank Act to bar numerous wrongdoers from future work in the securities industry” </a:t>
            </a:r>
          </a:p>
          <a:p>
            <a:r>
              <a:rPr lang="en-US" dirty="0"/>
              <a:t>Obtaining “relief that sent a strong deterrent message, including asset freezes, trading suspensions, and penny stock bars”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700" cap="small" dirty="0"/>
              <a:t>U.S. Securities and Exchange Commission, FY 2011 Performance and Accountability Report 13.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7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>
            <a:normAutofit/>
          </a:bodyPr>
          <a:lstStyle/>
          <a:p>
            <a:r>
              <a:rPr lang="en-US" sz="2800" b="1" dirty="0"/>
              <a:t>Dodd-Frank Whistleblower Incentives/Protections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dirty="0"/>
              <a:t>Incentive rewards for whistleblowers who disclose to the SEC violations of securities laws, when the SEC recovers more than $1 million from the violator.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Whistleblowers  are entitled to an award of between 10% and 30% of the monetary sanctions collected in actions brought by the SEC and related actions brought by other regulatory and law enforcement authorities.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/>
              <a:t>Award may be increased or decreased depending upon several factors, including the whistleblower’s role in the wrongdoing.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600" cap="small" dirty="0"/>
              <a:t>U.S. Securities and Exchange Commission, Office of the Whistleblower, Frequently Asked Questions,  </a:t>
            </a:r>
            <a:r>
              <a:rPr lang="en-US" sz="1600" dirty="0"/>
              <a:t>at</a:t>
            </a:r>
            <a:r>
              <a:rPr lang="en-US" sz="1600" cap="small" dirty="0"/>
              <a:t> </a:t>
            </a:r>
            <a:r>
              <a:rPr lang="en-US" sz="1600" dirty="0">
                <a:hlinkClick r:id="rId2"/>
              </a:rPr>
              <a:t>http://www.sec.gov/about/offices/owb/owb-faq.shtml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56508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2000" dirty="0"/>
              <a:t>Anti-retaliation provisions for whistleblowers who disclose information to the SEC about securities law violations, with a private right of action in federal court.</a:t>
            </a:r>
          </a:p>
          <a:p>
            <a:pPr marL="514350" indent="-514350">
              <a:buAutoNum type="arabicPeriod" startAt="4"/>
            </a:pPr>
            <a:endParaRPr lang="en-US" sz="2000" dirty="0"/>
          </a:p>
          <a:p>
            <a:pPr marL="514350" indent="-514350">
              <a:buAutoNum type="arabicPeriod" startAt="4"/>
            </a:pPr>
            <a:r>
              <a:rPr lang="en-US" sz="2000" dirty="0"/>
              <a:t>Employers may not discharge, demote, suspend, harass, or discriminate against a whistleblower because of providing information to the SEC under the whistleblower program or assisting in any investigation or proceeding based on the information submitted.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cap="small" dirty="0"/>
              <a:t>U.S. Securities and Exchange Commission, Office of the Whistleblower, Frequently Asked Questions, </a:t>
            </a:r>
            <a:r>
              <a:rPr lang="en-US" sz="1600" dirty="0"/>
              <a:t>at</a:t>
            </a:r>
            <a:r>
              <a:rPr lang="en-US" sz="1600" cap="small" dirty="0"/>
              <a:t> </a:t>
            </a:r>
            <a:r>
              <a:rPr lang="en-US" sz="1600" dirty="0">
                <a:hlinkClick r:id="rId2"/>
              </a:rPr>
              <a:t>http://www.sec.gov/about/offices/owb/owb-faq.shtml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Dodd-Frank Whistleblower Incentives/Protections</a:t>
            </a:r>
          </a:p>
        </p:txBody>
      </p:sp>
    </p:spTree>
    <p:extLst>
      <p:ext uri="{BB962C8B-B14F-4D97-AF65-F5344CB8AC3E}">
        <p14:creationId xmlns:p14="http://schemas.microsoft.com/office/powerpoint/2010/main" val="90442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 Whistleblower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Rewards  insiders who provide the agency with high-quality tips that lead to successful enforcement actions.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“Designed to complement, rather than replace, existing corporate compliance programs.”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cap="small" dirty="0"/>
              <a:t>U.S. Securities and Exchange Commission, FY 2011 Performance and Accountability Report 4.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97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Need for </a:t>
            </a:r>
            <a:br>
              <a:rPr lang="en-US" b="1" dirty="0"/>
            </a:br>
            <a:r>
              <a:rPr lang="en-US" b="1" dirty="0"/>
              <a:t>Corporate Compliance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According to the SEC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“The new rules encourage company employees to report suspected wrongdoing internally, </a:t>
            </a:r>
            <a:r>
              <a:rPr lang="en-US" b="1" dirty="0"/>
              <a:t>providing companies a strong incentive to have a credible, effective compliance program in place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700" cap="small" dirty="0"/>
              <a:t>U.S. Securities and Exchange Commission, FY 2011 Performance and Accountability Report 24.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60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In-House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Outside Counsel</a:t>
            </a:r>
          </a:p>
        </p:txBody>
      </p:sp>
    </p:spTree>
    <p:extLst>
      <p:ext uri="{BB962C8B-B14F-4D97-AF65-F5344CB8AC3E}">
        <p14:creationId xmlns:p14="http://schemas.microsoft.com/office/powerpoint/2010/main" val="2486890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Panel Members: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500" b="1" dirty="0"/>
              <a:t>Ashley Watson </a:t>
            </a:r>
            <a:r>
              <a:rPr lang="en-US" sz="2500" dirty="0"/>
              <a:t>- Hewlett-Packard Company (Palo Alto, CA)</a:t>
            </a:r>
          </a:p>
          <a:p>
            <a:r>
              <a:rPr lang="en-US" sz="2500" b="1" dirty="0"/>
              <a:t>Greg Thomas </a:t>
            </a:r>
            <a:r>
              <a:rPr lang="en-US" sz="2500" dirty="0"/>
              <a:t>- Fisk Electric Company (Houston, TX)</a:t>
            </a:r>
          </a:p>
          <a:p>
            <a:r>
              <a:rPr lang="en-US" sz="2500" b="1" dirty="0"/>
              <a:t>Dawson Horn </a:t>
            </a:r>
            <a:r>
              <a:rPr lang="en-US" sz="2500" dirty="0"/>
              <a:t>- Tyco International (Princeton, NJ)</a:t>
            </a:r>
          </a:p>
          <a:p>
            <a:r>
              <a:rPr lang="en-US" sz="2500" b="1" dirty="0"/>
              <a:t>Randall Lewis </a:t>
            </a:r>
            <a:r>
              <a:rPr lang="en-US" sz="2500" dirty="0"/>
              <a:t>- </a:t>
            </a:r>
            <a:r>
              <a:rPr lang="en-US" sz="2500" dirty="0" err="1"/>
              <a:t>Danone</a:t>
            </a:r>
            <a:r>
              <a:rPr lang="en-US" sz="2500" dirty="0"/>
              <a:t> Asia (Shanghai, China)</a:t>
            </a:r>
          </a:p>
          <a:p>
            <a:r>
              <a:rPr lang="en-US" sz="2500" b="1" dirty="0"/>
              <a:t>Patricia Brown Holmes </a:t>
            </a:r>
            <a:r>
              <a:rPr lang="en-US" sz="2500" dirty="0"/>
              <a:t>- Schiff Hardin LLP (Chicago, IL)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35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Ashley Watson </a:t>
            </a:r>
          </a:p>
          <a:p>
            <a:pPr marL="0" indent="0" algn="ctr">
              <a:buNone/>
            </a:pPr>
            <a:r>
              <a:rPr lang="en-US" sz="3400" dirty="0"/>
              <a:t>Vice President,</a:t>
            </a:r>
          </a:p>
          <a:p>
            <a:pPr marL="0" indent="0" algn="ctr">
              <a:buNone/>
            </a:pPr>
            <a:r>
              <a:rPr lang="en-US" sz="3400" dirty="0"/>
              <a:t>Chief Ethics &amp; Compliance Officer</a:t>
            </a:r>
          </a:p>
          <a:p>
            <a:pPr marL="0" indent="0" algn="ctr">
              <a:buNone/>
            </a:pPr>
            <a:r>
              <a:rPr lang="en-US" dirty="0"/>
              <a:t>Hewlett-Packard Company</a:t>
            </a:r>
          </a:p>
          <a:p>
            <a:pPr marL="0" indent="0" algn="ctr">
              <a:buNone/>
            </a:pPr>
            <a:r>
              <a:rPr lang="en-US" dirty="0"/>
              <a:t>(Palo Alto, CA)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7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Internal Investigations: The 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Internal investigations can be a </a:t>
            </a:r>
            <a:r>
              <a:rPr lang="en-US" b="1" dirty="0"/>
              <a:t>critical</a:t>
            </a:r>
            <a:r>
              <a:rPr lang="en-US" dirty="0"/>
              <a:t> tool for businesses to uncover and address potential issues of misconduct within their organizations. 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can:</a:t>
            </a:r>
          </a:p>
          <a:p>
            <a:r>
              <a:rPr lang="en-US" dirty="0"/>
              <a:t>Deter regulatory intervention.</a:t>
            </a:r>
          </a:p>
          <a:p>
            <a:r>
              <a:rPr lang="en-US" dirty="0"/>
              <a:t>Limit the company's exposure to lawsuits.  		</a:t>
            </a:r>
          </a:p>
        </p:txBody>
      </p:sp>
    </p:spTree>
    <p:extLst>
      <p:ext uri="{BB962C8B-B14F-4D97-AF65-F5344CB8AC3E}">
        <p14:creationId xmlns:p14="http://schemas.microsoft.com/office/powerpoint/2010/main" val="211519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400" b="1" dirty="0"/>
              <a:t>Greg Thomas </a:t>
            </a:r>
          </a:p>
          <a:p>
            <a:pPr marL="0" indent="0" algn="ctr">
              <a:buNone/>
            </a:pPr>
            <a:r>
              <a:rPr lang="en-US" sz="3400" dirty="0"/>
              <a:t>Executive Vice President and General Counsel</a:t>
            </a:r>
          </a:p>
          <a:p>
            <a:pPr marL="0" indent="0" algn="ctr">
              <a:buNone/>
            </a:pPr>
            <a:r>
              <a:rPr lang="en-US" dirty="0"/>
              <a:t>Fisk </a:t>
            </a:r>
            <a:r>
              <a:rPr lang="en-US"/>
              <a:t>Electric Company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(Houston, TX)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3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Dawson Horn</a:t>
            </a:r>
          </a:p>
          <a:p>
            <a:pPr marL="0" indent="0" algn="ctr">
              <a:buNone/>
            </a:pPr>
            <a:r>
              <a:rPr lang="en-US" sz="3400" dirty="0"/>
              <a:t>Senior Litigation Counsel</a:t>
            </a:r>
            <a:endParaRPr lang="en-US" sz="3400" b="1" dirty="0"/>
          </a:p>
          <a:p>
            <a:pPr marL="0" indent="0" algn="ctr">
              <a:buNone/>
            </a:pPr>
            <a:r>
              <a:rPr lang="en-US" dirty="0"/>
              <a:t>Tyco International </a:t>
            </a:r>
          </a:p>
          <a:p>
            <a:pPr marL="0" indent="0" algn="ctr">
              <a:buNone/>
            </a:pPr>
            <a:r>
              <a:rPr lang="en-US" dirty="0"/>
              <a:t>(Princeton, NJ)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6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Randall Lewis </a:t>
            </a:r>
          </a:p>
          <a:p>
            <a:pPr marL="0" indent="0" algn="ctr">
              <a:buNone/>
            </a:pPr>
            <a:r>
              <a:rPr lang="en-US" dirty="0"/>
              <a:t>Associate General Counsel, Asia Pacific </a:t>
            </a:r>
          </a:p>
          <a:p>
            <a:pPr marL="0" indent="0" algn="ctr">
              <a:buNone/>
            </a:pPr>
            <a:r>
              <a:rPr lang="en-US" dirty="0" err="1"/>
              <a:t>Danone</a:t>
            </a:r>
            <a:r>
              <a:rPr lang="en-US" dirty="0"/>
              <a:t> Asia </a:t>
            </a:r>
          </a:p>
          <a:p>
            <a:pPr marL="0" indent="0" algn="ctr">
              <a:buNone/>
            </a:pPr>
            <a:r>
              <a:rPr lang="en-US"/>
              <a:t>(Shanghai, China)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Patricia Brown Holmes </a:t>
            </a:r>
          </a:p>
          <a:p>
            <a:pPr marL="0" indent="0" algn="ctr">
              <a:buNone/>
            </a:pPr>
            <a:r>
              <a:rPr lang="en-US" sz="3400" dirty="0"/>
              <a:t>Partner</a:t>
            </a:r>
          </a:p>
          <a:p>
            <a:pPr marL="0" indent="0" algn="ctr">
              <a:buNone/>
            </a:pPr>
            <a:r>
              <a:rPr lang="en-US" dirty="0"/>
              <a:t>Schiff Hardin LLP</a:t>
            </a:r>
          </a:p>
          <a:p>
            <a:pPr marL="0" indent="0" algn="ctr">
              <a:buNone/>
            </a:pPr>
            <a:r>
              <a:rPr lang="en-US" dirty="0"/>
              <a:t>(Chicago, IL)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8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Internal Investigations: The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Can be costly and time consuming: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“In its annual report filed last week, Avon Products disclosed that it spent about $93.3 million in 2011 on an internal investigation of possible violations of the Foreign Corrupt Practices Act, on top of $95 million spent in 2010 and $59 million in 2009.”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Peter J. Henning, </a:t>
            </a:r>
            <a:r>
              <a:rPr lang="en-US" sz="2700" i="1" dirty="0"/>
              <a:t>The Mounting Costs of Internal Investigations</a:t>
            </a:r>
            <a:r>
              <a:rPr lang="en-US" sz="2700" dirty="0"/>
              <a:t>, </a:t>
            </a:r>
            <a:r>
              <a:rPr lang="en-US" sz="2700" cap="small" dirty="0"/>
              <a:t>N.Y. Times, </a:t>
            </a:r>
            <a:r>
              <a:rPr lang="en-US" sz="2700" dirty="0"/>
              <a:t>March 5, 2012. </a:t>
            </a:r>
          </a:p>
        </p:txBody>
      </p:sp>
    </p:spTree>
    <p:extLst>
      <p:ext uri="{BB962C8B-B14F-4D97-AF65-F5344CB8AC3E}">
        <p14:creationId xmlns:p14="http://schemas.microsoft.com/office/powerpoint/2010/main" val="144126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Substantive Areas Where Useful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Not Limited to Securities Issues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Can include areas ranging from </a:t>
            </a:r>
          </a:p>
          <a:p>
            <a:pPr marL="0" indent="0" algn="ctr">
              <a:buNone/>
            </a:pPr>
            <a:r>
              <a:rPr lang="en-US" dirty="0"/>
              <a:t>business torts and unfair competition to antitrust, securities, financial and environmental improprieties and foreign corrupt practices.</a:t>
            </a:r>
          </a:p>
        </p:txBody>
      </p:sp>
    </p:spTree>
    <p:extLst>
      <p:ext uri="{BB962C8B-B14F-4D97-AF65-F5344CB8AC3E}">
        <p14:creationId xmlns:p14="http://schemas.microsoft.com/office/powerpoint/2010/main" val="393049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Challenges: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When to initiate investigation</a:t>
            </a:r>
          </a:p>
          <a:p>
            <a:pPr lvl="0" fontAlgn="base"/>
            <a:r>
              <a:rPr lang="en-US" dirty="0"/>
              <a:t>When/How to utilize outside counsel</a:t>
            </a:r>
          </a:p>
          <a:p>
            <a:pPr lvl="0" fontAlgn="base"/>
            <a:r>
              <a:rPr lang="en-US" dirty="0"/>
              <a:t>Cooperation with government agencies</a:t>
            </a:r>
          </a:p>
          <a:p>
            <a:pPr lvl="0" fontAlgn="base"/>
            <a:r>
              <a:rPr lang="en-US" dirty="0"/>
              <a:t>Managing E-discovery </a:t>
            </a:r>
          </a:p>
          <a:p>
            <a:pPr lvl="0" fontAlgn="base"/>
            <a:r>
              <a:rPr lang="en-US" dirty="0"/>
              <a:t>Costs – discovery, legal fees, fines, employee time</a:t>
            </a:r>
          </a:p>
          <a:p>
            <a:pPr lvl="0" fontAlgn="base"/>
            <a:r>
              <a:rPr lang="en-US" dirty="0"/>
              <a:t>Time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0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Challenges: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Potential criminal prosecution</a:t>
            </a:r>
          </a:p>
          <a:p>
            <a:r>
              <a:rPr lang="en-US" dirty="0"/>
              <a:t>SEC enforcement actions</a:t>
            </a:r>
          </a:p>
          <a:p>
            <a:r>
              <a:rPr lang="en-US" dirty="0"/>
              <a:t>Regulatory compliance issues </a:t>
            </a:r>
          </a:p>
          <a:p>
            <a:r>
              <a:rPr lang="en-US" dirty="0"/>
              <a:t>Related civil litigation such as derivative lawsuits or class actions </a:t>
            </a:r>
          </a:p>
          <a:p>
            <a:r>
              <a:rPr lang="en-US" dirty="0"/>
              <a:t>Complicated privilege issues</a:t>
            </a:r>
          </a:p>
          <a:p>
            <a:r>
              <a:rPr lang="en-US" dirty="0"/>
              <a:t>Corporate governance concerns </a:t>
            </a:r>
          </a:p>
          <a:p>
            <a:r>
              <a:rPr lang="en-US" dirty="0"/>
              <a:t>Congressional scrutiny</a:t>
            </a:r>
          </a:p>
          <a:p>
            <a:r>
              <a:rPr lang="en-US" dirty="0"/>
              <a:t>Media/public relations issues</a:t>
            </a:r>
          </a:p>
        </p:txBody>
      </p:sp>
    </p:spTree>
    <p:extLst>
      <p:ext uri="{BB962C8B-B14F-4D97-AF65-F5344CB8AC3E}">
        <p14:creationId xmlns:p14="http://schemas.microsoft.com/office/powerpoint/2010/main" val="309855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Government Scrutiny on the 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 Dodd-Frank Wall Street Reform and Consumer Protection Act of 2010</a:t>
            </a:r>
          </a:p>
          <a:p>
            <a:pPr marL="0" indent="0" algn="ctr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en-US" sz="3000" dirty="0"/>
              <a:t>Enacted in response to the recent financial crisis.</a:t>
            </a:r>
          </a:p>
          <a:p>
            <a:pPr>
              <a:buFontTx/>
              <a:buChar char="-"/>
            </a:pPr>
            <a:r>
              <a:rPr lang="en-US" sz="3000" dirty="0"/>
              <a:t>Provides for additional government oversight and incentives and protections for whistleblowers.</a:t>
            </a:r>
          </a:p>
        </p:txBody>
      </p:sp>
    </p:spTree>
    <p:extLst>
      <p:ext uri="{BB962C8B-B14F-4D97-AF65-F5344CB8AC3E}">
        <p14:creationId xmlns:p14="http://schemas.microsoft.com/office/powerpoint/2010/main" val="117588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Government Scrutiny on the 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“The Dodd-Frank Act is </a:t>
            </a:r>
            <a:r>
              <a:rPr lang="en-US" b="1" dirty="0"/>
              <a:t>the most significant piece of securities legislation since the 1930s</a:t>
            </a:r>
            <a:r>
              <a:rPr lang="en-US" dirty="0"/>
              <a:t>, one that both imposes significant new investor protection and market stability responsibilities on the SEC, and provides new tools with which to meet those responsibilities.”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700" cap="small" dirty="0"/>
              <a:t>U.S. Securities and Exchange Commission, FY 2011 Performance and Accountability Report 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6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 2011 Enforcement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SEC brought 735 enforcement actions in FY 2011, an 8.6 percent increase from 2010, and more cases than ever previously filed by the Commission in a single fiscal year.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700" cap="small" dirty="0"/>
              <a:t>U.S. Securities and Exchange Commission, FY 2011 Performance and Accountability Report 2.</a:t>
            </a:r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9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7278</TotalTime>
  <Words>1001</Words>
  <Application>Microsoft Macintosh PowerPoint</Application>
  <PresentationFormat>On-screen Show (4:3)</PresentationFormat>
  <Paragraphs>149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Challenges In Domestic and Global Internal Investigations</vt:lpstr>
      <vt:lpstr>Internal Investigations: The Value</vt:lpstr>
      <vt:lpstr>Internal Investigations: The Cost</vt:lpstr>
      <vt:lpstr>Substantive Areas Where Useful</vt:lpstr>
      <vt:lpstr>The Challenges:</vt:lpstr>
      <vt:lpstr>The Challenges:</vt:lpstr>
      <vt:lpstr>Government Scrutiny on the Rise</vt:lpstr>
      <vt:lpstr>Government Scrutiny on the Rise</vt:lpstr>
      <vt:lpstr>SEC 2011 Enforcement Actions</vt:lpstr>
      <vt:lpstr>SEC 2011 Enforcement Actions</vt:lpstr>
      <vt:lpstr>SEC 2011 Enforcement Actions</vt:lpstr>
      <vt:lpstr>SEC 2011 Enforcement Actions</vt:lpstr>
      <vt:lpstr>Dodd-Frank Whistleblower Incentives/Protections</vt:lpstr>
      <vt:lpstr>Dodd-Frank Whistleblower Incentives/Protections</vt:lpstr>
      <vt:lpstr>SEC Whistleblower Program</vt:lpstr>
      <vt:lpstr>The Need for  Corporate Compliance Programs</vt:lpstr>
      <vt:lpstr>Panel Discussion</vt:lpstr>
      <vt:lpstr>Panel Discussion</vt:lpstr>
      <vt:lpstr>Panel Discussion</vt:lpstr>
      <vt:lpstr>Panel Discussion</vt:lpstr>
      <vt:lpstr>Panel Discussion</vt:lpstr>
      <vt:lpstr>Panel Discussion</vt:lpstr>
      <vt:lpstr>Panel Discussion</vt:lpstr>
    </vt:vector>
  </TitlesOfParts>
  <Company>Moore &amp; Van Allen PLLC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Tonya Mercer</dc:creator>
  <cp:lastModifiedBy>Neidy Hornsby</cp:lastModifiedBy>
  <cp:revision>73</cp:revision>
  <dcterms:created xsi:type="dcterms:W3CDTF">2012-03-21T13:46:05Z</dcterms:created>
  <dcterms:modified xsi:type="dcterms:W3CDTF">2020-03-10T15:59:43Z</dcterms:modified>
</cp:coreProperties>
</file>